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918400" cy="384048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4"/>
  </p:normalViewPr>
  <p:slideViewPr>
    <p:cSldViewPr snapToGrid="0" snapToObjects="1">
      <p:cViewPr>
        <p:scale>
          <a:sx n="142" d="100"/>
          <a:sy n="142" d="100"/>
        </p:scale>
        <p:origin x="-7480" y="-20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285233"/>
            <a:ext cx="27980640" cy="1337056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171413"/>
            <a:ext cx="24688800" cy="927226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5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5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044700"/>
            <a:ext cx="709803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044700"/>
            <a:ext cx="20882610" cy="325462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9574541"/>
            <a:ext cx="28392120" cy="1597532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5701001"/>
            <a:ext cx="28392120" cy="840104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4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0223500"/>
            <a:ext cx="13990320" cy="24367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0223500"/>
            <a:ext cx="13990320" cy="24367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8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044708"/>
            <a:ext cx="2839212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9414513"/>
            <a:ext cx="13926024" cy="461390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4028420"/>
            <a:ext cx="13926024" cy="20633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9414513"/>
            <a:ext cx="13994608" cy="461390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4028420"/>
            <a:ext cx="13994608" cy="206336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6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71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560320"/>
            <a:ext cx="10617041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5529588"/>
            <a:ext cx="16664940" cy="272923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1521440"/>
            <a:ext cx="10617041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560320"/>
            <a:ext cx="10617041" cy="896112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5529588"/>
            <a:ext cx="16664940" cy="272923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1521440"/>
            <a:ext cx="10617041" cy="2134489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5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044708"/>
            <a:ext cx="2839212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0223500"/>
            <a:ext cx="2839212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5595568"/>
            <a:ext cx="74066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9E474-A99B-6A47-8F14-A17BFE45F802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5595568"/>
            <a:ext cx="1110996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5595568"/>
            <a:ext cx="740664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B49B-7587-6D4E-B2B3-C778A9750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(null)"/><Relationship Id="rId2" Type="http://schemas.openxmlformats.org/officeDocument/2006/relationships/hyperlink" Target="https://blog.keras.io/building-autoencoders-in-kera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7A50E84-1BCD-BF4B-8687-F3AFC63D5C43}"/>
              </a:ext>
            </a:extLst>
          </p:cNvPr>
          <p:cNvSpPr/>
          <p:nvPr/>
        </p:nvSpPr>
        <p:spPr>
          <a:xfrm>
            <a:off x="548640" y="670560"/>
            <a:ext cx="31882080" cy="33639318"/>
          </a:xfrm>
          <a:prstGeom prst="roundRect">
            <a:avLst>
              <a:gd name="adj" fmla="val 15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D44F37-0F04-314F-8CF5-01978B675971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16489680" y="670560"/>
            <a:ext cx="0" cy="33639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F2638C8-7079-164D-84DA-629AE6A0ABC8}"/>
              </a:ext>
            </a:extLst>
          </p:cNvPr>
          <p:cNvSpPr/>
          <p:nvPr/>
        </p:nvSpPr>
        <p:spPr>
          <a:xfrm>
            <a:off x="937260" y="1092200"/>
            <a:ext cx="15163800" cy="9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04489-FD7A-B348-A5DF-BA8AD3C79E1D}"/>
              </a:ext>
            </a:extLst>
          </p:cNvPr>
          <p:cNvSpPr/>
          <p:nvPr/>
        </p:nvSpPr>
        <p:spPr>
          <a:xfrm>
            <a:off x="937260" y="1092200"/>
            <a:ext cx="151638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ABSTRACT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03689-2FD3-EF4B-9897-A61BB499219B}"/>
              </a:ext>
            </a:extLst>
          </p:cNvPr>
          <p:cNvSpPr/>
          <p:nvPr/>
        </p:nvSpPr>
        <p:spPr>
          <a:xfrm>
            <a:off x="937260" y="10739120"/>
            <a:ext cx="15163800" cy="1280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B86A6-DEA3-434E-8827-60B7948C0089}"/>
              </a:ext>
            </a:extLst>
          </p:cNvPr>
          <p:cNvSpPr/>
          <p:nvPr/>
        </p:nvSpPr>
        <p:spPr>
          <a:xfrm>
            <a:off x="937260" y="10739120"/>
            <a:ext cx="151638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INTRODUCTION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8C8B3-055E-C84F-9B2A-A7F07395B059}"/>
              </a:ext>
            </a:extLst>
          </p:cNvPr>
          <p:cNvSpPr/>
          <p:nvPr/>
        </p:nvSpPr>
        <p:spPr>
          <a:xfrm>
            <a:off x="1270000" y="12415520"/>
            <a:ext cx="6959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tx1"/>
                </a:solidFill>
                <a:latin typeface="Times" pitchFamily="2" charset="0"/>
              </a:rPr>
              <a:t>Single Cell RNA-</a:t>
            </a:r>
            <a:r>
              <a:rPr lang="en-US" sz="5000" b="1" dirty="0" err="1">
                <a:solidFill>
                  <a:schemeClr val="tx1"/>
                </a:solidFill>
                <a:latin typeface="Times" pitchFamily="2" charset="0"/>
              </a:rPr>
              <a:t>Seq</a:t>
            </a:r>
            <a:endParaRPr lang="en-US" sz="5000" b="1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11A737-F318-1D4C-B1CB-78DF4ABBD678}"/>
              </a:ext>
            </a:extLst>
          </p:cNvPr>
          <p:cNvSpPr/>
          <p:nvPr/>
        </p:nvSpPr>
        <p:spPr>
          <a:xfrm>
            <a:off x="8685529" y="12415520"/>
            <a:ext cx="7097809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tx1"/>
                </a:solidFill>
                <a:latin typeface="Times" pitchFamily="2" charset="0"/>
              </a:rPr>
              <a:t>Variational Autoencoders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13CA37-8643-3B48-968C-82C1EBBCA283}"/>
              </a:ext>
            </a:extLst>
          </p:cNvPr>
          <p:cNvSpPr/>
          <p:nvPr/>
        </p:nvSpPr>
        <p:spPr>
          <a:xfrm>
            <a:off x="1270000" y="13787119"/>
            <a:ext cx="6959600" cy="6890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E997E-CABF-5148-BE74-CC0A2015CFF0}"/>
              </a:ext>
            </a:extLst>
          </p:cNvPr>
          <p:cNvSpPr/>
          <p:nvPr/>
        </p:nvSpPr>
        <p:spPr>
          <a:xfrm>
            <a:off x="8685529" y="13787118"/>
            <a:ext cx="7097809" cy="6890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29B069-854D-CD4E-89FB-F8B347CFD91D}"/>
              </a:ext>
            </a:extLst>
          </p:cNvPr>
          <p:cNvSpPr/>
          <p:nvPr/>
        </p:nvSpPr>
        <p:spPr>
          <a:xfrm>
            <a:off x="548640" y="34731518"/>
            <a:ext cx="31882080" cy="3355230"/>
          </a:xfrm>
          <a:prstGeom prst="roundRect">
            <a:avLst>
              <a:gd name="adj" fmla="val 103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000" b="1" u="sng" dirty="0">
                <a:solidFill>
                  <a:schemeClr val="tx1"/>
                </a:solidFill>
                <a:latin typeface="Times" pitchFamily="2" charset="0"/>
              </a:rPr>
              <a:t>References</a:t>
            </a:r>
          </a:p>
          <a:p>
            <a:pPr marL="514350" indent="-514350">
              <a:buAutoNum type="arabicPeriod"/>
            </a:pPr>
            <a:r>
              <a:rPr lang="en-US" sz="3000" dirty="0" err="1">
                <a:solidFill>
                  <a:schemeClr val="tx1"/>
                </a:solidFill>
                <a:latin typeface="Times" pitchFamily="2" charset="0"/>
              </a:rPr>
              <a:t>Keras</a:t>
            </a:r>
            <a:r>
              <a:rPr lang="en-US" sz="3000" dirty="0">
                <a:solidFill>
                  <a:schemeClr val="tx1"/>
                </a:solidFill>
                <a:latin typeface="Times" pitchFamily="2" charset="0"/>
              </a:rPr>
              <a:t> Blog - </a:t>
            </a:r>
            <a:r>
              <a:rPr lang="en-US" sz="3000" dirty="0">
                <a:solidFill>
                  <a:schemeClr val="tx1"/>
                </a:solidFill>
                <a:latin typeface="Times" pitchFamily="2" charset="0"/>
                <a:hlinkClick r:id="rId2"/>
              </a:rPr>
              <a:t>https://blog.keras.io/building-autoencoders-in-keras.html</a:t>
            </a:r>
            <a:endParaRPr lang="en-US" sz="3000" dirty="0">
              <a:solidFill>
                <a:schemeClr val="tx1"/>
              </a:solidFill>
              <a:latin typeface="Times" pitchFamily="2" charset="0"/>
            </a:endParaRPr>
          </a:p>
          <a:p>
            <a:pPr marL="514350" indent="-514350">
              <a:buAutoNum type="arabicPeriod"/>
            </a:pPr>
            <a:endParaRPr lang="en-US" sz="3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F3D46C-1109-EA4B-988E-950693A8DAD6}"/>
              </a:ext>
            </a:extLst>
          </p:cNvPr>
          <p:cNvSpPr/>
          <p:nvPr/>
        </p:nvSpPr>
        <p:spPr>
          <a:xfrm>
            <a:off x="1270000" y="20974606"/>
            <a:ext cx="14513338" cy="2269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rtlCol="0" anchor="t"/>
          <a:lstStyle/>
          <a:p>
            <a:r>
              <a:rPr lang="en-US" sz="3500" u="sng" dirty="0">
                <a:solidFill>
                  <a:schemeClr val="tx1"/>
                </a:solidFill>
                <a:latin typeface="Times" pitchFamily="2" charset="0"/>
              </a:rPr>
              <a:t>Aims:</a:t>
            </a:r>
          </a:p>
          <a:p>
            <a:pPr marL="514350" indent="-514350"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Times" pitchFamily="2" charset="0"/>
              </a:rPr>
              <a:t>Compress single cell RNA-</a:t>
            </a:r>
            <a:r>
              <a:rPr lang="en-US" sz="3500" dirty="0" err="1">
                <a:solidFill>
                  <a:schemeClr val="tx1"/>
                </a:solidFill>
                <a:latin typeface="Times" pitchFamily="2" charset="0"/>
              </a:rPr>
              <a:t>Seq</a:t>
            </a:r>
            <a:r>
              <a:rPr lang="en-US" sz="3500" dirty="0">
                <a:solidFill>
                  <a:schemeClr val="tx1"/>
                </a:solidFill>
                <a:latin typeface="Times" pitchFamily="2" charset="0"/>
              </a:rPr>
              <a:t> data using a VAE and identify cell clusters</a:t>
            </a:r>
          </a:p>
          <a:p>
            <a:pPr marL="514350" indent="-514350">
              <a:buAutoNum type="arabicPeriod"/>
            </a:pPr>
            <a:r>
              <a:rPr lang="en-US" sz="3500" dirty="0">
                <a:solidFill>
                  <a:schemeClr val="tx1"/>
                </a:solidFill>
                <a:latin typeface="Times" pitchFamily="2" charset="0"/>
              </a:rPr>
              <a:t>Compare &amp; contrast the use of loss functions; specifically – negative binomial, gaussian, poisson and bernoulli on VAE performance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F37D76F-579B-CD40-BD25-27D6E3C95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710" y="13987780"/>
            <a:ext cx="6653446" cy="20910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939FCAA-13F9-E749-8D62-67D0AFA0DE28}"/>
              </a:ext>
            </a:extLst>
          </p:cNvPr>
          <p:cNvSpPr/>
          <p:nvPr/>
        </p:nvSpPr>
        <p:spPr>
          <a:xfrm>
            <a:off x="937259" y="24043640"/>
            <a:ext cx="15160752" cy="10058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0510B0-D42F-1C42-B541-8B0D4EE94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" t="3385" r="5571"/>
          <a:stretch/>
        </p:blipFill>
        <p:spPr>
          <a:xfrm>
            <a:off x="2108200" y="13987780"/>
            <a:ext cx="5283200" cy="392683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0477D1-27EA-8841-8C4B-A1426FF37FC7}"/>
              </a:ext>
            </a:extLst>
          </p:cNvPr>
          <p:cNvSpPr/>
          <p:nvPr/>
        </p:nvSpPr>
        <p:spPr>
          <a:xfrm>
            <a:off x="1594625" y="17914619"/>
            <a:ext cx="6211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Times" pitchFamily="2" charset="0"/>
              </a:rPr>
              <a:t>Figure 1A: Single cell sequencing (taken from Wikipedia</a:t>
            </a:r>
            <a:r>
              <a:rPr lang="en-US" sz="2000" b="0" i="0" baseline="30000" dirty="0">
                <a:effectLst/>
                <a:latin typeface="Times" pitchFamily="2" charset="0"/>
              </a:rPr>
              <a:t>1</a:t>
            </a:r>
            <a:r>
              <a:rPr lang="en-US" sz="2000" b="0" i="0" dirty="0">
                <a:effectLst/>
                <a:latin typeface="Times" pitchFamily="2" charset="0"/>
              </a:rPr>
              <a:t>)</a:t>
            </a:r>
            <a:endParaRPr lang="en-US" sz="2000" dirty="0">
              <a:latin typeface="Time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C6CA2-7230-FC49-8F40-F3E858391063}"/>
              </a:ext>
            </a:extLst>
          </p:cNvPr>
          <p:cNvSpPr/>
          <p:nvPr/>
        </p:nvSpPr>
        <p:spPr>
          <a:xfrm>
            <a:off x="9527289" y="16070503"/>
            <a:ext cx="5414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latin typeface="Times" pitchFamily="2" charset="0"/>
              </a:rPr>
              <a:t>Figure 1B: Autoencoders (taken from </a:t>
            </a:r>
            <a:r>
              <a:rPr lang="en-US" sz="2000" b="0" i="0" dirty="0" err="1">
                <a:effectLst/>
                <a:latin typeface="Times" pitchFamily="2" charset="0"/>
              </a:rPr>
              <a:t>Keras</a:t>
            </a:r>
            <a:r>
              <a:rPr lang="en-US" sz="2000" b="0" i="0" dirty="0">
                <a:effectLst/>
                <a:latin typeface="Times" pitchFamily="2" charset="0"/>
              </a:rPr>
              <a:t> Blog</a:t>
            </a:r>
            <a:r>
              <a:rPr lang="en-US" sz="2000" b="0" i="0" baseline="30000" dirty="0">
                <a:effectLst/>
                <a:latin typeface="Times" pitchFamily="2" charset="0"/>
              </a:rPr>
              <a:t>2</a:t>
            </a:r>
            <a:r>
              <a:rPr lang="en-US" sz="2000" b="0" i="0" dirty="0">
                <a:effectLst/>
                <a:latin typeface="Times" pitchFamily="2" charset="0"/>
              </a:rPr>
              <a:t>)</a:t>
            </a:r>
            <a:endParaRPr lang="en-US" sz="2000" dirty="0">
              <a:latin typeface="Time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7D6494-6DAF-FD40-B449-449FCA5D7AC5}"/>
              </a:ext>
            </a:extLst>
          </p:cNvPr>
          <p:cNvSpPr/>
          <p:nvPr/>
        </p:nvSpPr>
        <p:spPr>
          <a:xfrm>
            <a:off x="944768" y="24043640"/>
            <a:ext cx="15160752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DATA &amp; METHODS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53A4E8-1700-8244-8BBE-69C261EAF76C}"/>
              </a:ext>
            </a:extLst>
          </p:cNvPr>
          <p:cNvSpPr/>
          <p:nvPr/>
        </p:nvSpPr>
        <p:spPr>
          <a:xfrm>
            <a:off x="16863283" y="1092200"/>
            <a:ext cx="15163800" cy="19585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64E625-90B3-8646-BB2C-C5DF419A9980}"/>
              </a:ext>
            </a:extLst>
          </p:cNvPr>
          <p:cNvSpPr/>
          <p:nvPr/>
        </p:nvSpPr>
        <p:spPr>
          <a:xfrm>
            <a:off x="16870792" y="1092200"/>
            <a:ext cx="151638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RESULTS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2977D2-DEB0-6D47-8450-FB25DF66C73E}"/>
              </a:ext>
            </a:extLst>
          </p:cNvPr>
          <p:cNvSpPr/>
          <p:nvPr/>
        </p:nvSpPr>
        <p:spPr>
          <a:xfrm>
            <a:off x="16878300" y="21099674"/>
            <a:ext cx="15163800" cy="8265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D2E92A-B67A-314F-B07A-071E923737C2}"/>
              </a:ext>
            </a:extLst>
          </p:cNvPr>
          <p:cNvSpPr/>
          <p:nvPr/>
        </p:nvSpPr>
        <p:spPr>
          <a:xfrm>
            <a:off x="16878300" y="21099674"/>
            <a:ext cx="15163800" cy="1239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DISCUSSION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3F3654-920A-A047-B0D0-767F9CEBF2BE}"/>
              </a:ext>
            </a:extLst>
          </p:cNvPr>
          <p:cNvSpPr/>
          <p:nvPr/>
        </p:nvSpPr>
        <p:spPr>
          <a:xfrm>
            <a:off x="16893318" y="29977695"/>
            <a:ext cx="15163800" cy="1239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 pitchFamily="2" charset="0"/>
              </a:rPr>
              <a:t>CONCLUSION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E2F4F8-FA06-264D-83B3-88291CB6A7CA}"/>
              </a:ext>
            </a:extLst>
          </p:cNvPr>
          <p:cNvSpPr/>
          <p:nvPr/>
        </p:nvSpPr>
        <p:spPr>
          <a:xfrm>
            <a:off x="1270000" y="25613024"/>
            <a:ext cx="6959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tx1"/>
                </a:solidFill>
                <a:latin typeface="Times" pitchFamily="2" charset="0"/>
              </a:rPr>
              <a:t>Single Cell Datasets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9B1AC2-2887-904A-9516-E72160B812FD}"/>
              </a:ext>
            </a:extLst>
          </p:cNvPr>
          <p:cNvSpPr/>
          <p:nvPr/>
        </p:nvSpPr>
        <p:spPr>
          <a:xfrm>
            <a:off x="1270000" y="26984623"/>
            <a:ext cx="6959600" cy="6890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2472C3-EC15-5A4B-AC0E-56F3AB5D16D5}"/>
              </a:ext>
            </a:extLst>
          </p:cNvPr>
          <p:cNvSpPr/>
          <p:nvPr/>
        </p:nvSpPr>
        <p:spPr>
          <a:xfrm>
            <a:off x="8823738" y="25613023"/>
            <a:ext cx="6959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tx1"/>
                </a:solidFill>
                <a:latin typeface="Times" pitchFamily="2" charset="0"/>
              </a:rPr>
              <a:t>Approach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9A2603-CEEA-6C42-AAC2-0FC9D4A6EE20}"/>
              </a:ext>
            </a:extLst>
          </p:cNvPr>
          <p:cNvSpPr/>
          <p:nvPr/>
        </p:nvSpPr>
        <p:spPr>
          <a:xfrm>
            <a:off x="8823738" y="26984622"/>
            <a:ext cx="6959600" cy="6890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2907BD-0359-5343-9008-71CC8F045BF8}"/>
              </a:ext>
            </a:extLst>
          </p:cNvPr>
          <p:cNvSpPr/>
          <p:nvPr/>
        </p:nvSpPr>
        <p:spPr>
          <a:xfrm>
            <a:off x="8823738" y="16973533"/>
            <a:ext cx="67374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500" dirty="0">
                <a:latin typeface="Times" pitchFamily="2" charset="0"/>
              </a:rPr>
              <a:t>Learns the parameters of a probability distribution modeling input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500" dirty="0">
              <a:latin typeface="Time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500" dirty="0">
                <a:latin typeface="Times" pitchFamily="2" charset="0"/>
              </a:rPr>
              <a:t>Encoder network: Turns input into two parameters in a latent space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0A0AE0-0190-BB4E-A7A6-E2D47CCEA47C}"/>
              </a:ext>
            </a:extLst>
          </p:cNvPr>
          <p:cNvSpPr/>
          <p:nvPr/>
        </p:nvSpPr>
        <p:spPr>
          <a:xfrm>
            <a:off x="1381091" y="18372997"/>
            <a:ext cx="67374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500" dirty="0">
                <a:latin typeface="Times" pitchFamily="2" charset="0"/>
              </a:rPr>
              <a:t>A major application of single cell RNA-</a:t>
            </a:r>
            <a:r>
              <a:rPr lang="en-US" sz="3500" dirty="0" err="1">
                <a:latin typeface="Times" pitchFamily="2" charset="0"/>
              </a:rPr>
              <a:t>Seq</a:t>
            </a:r>
            <a:r>
              <a:rPr lang="en-US" sz="3500" dirty="0">
                <a:latin typeface="Times" pitchFamily="2" charset="0"/>
              </a:rPr>
              <a:t> is to identify signatures in gene expression and discover new cell types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8A8217-0A0F-6A43-8157-62971F881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626" y="27658341"/>
            <a:ext cx="1724308" cy="13319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B9DDE0-463F-8147-B9C3-50C4A4CFD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091" y="30540406"/>
            <a:ext cx="1937842" cy="15580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D06EAE-E42F-554B-ADD4-2CA5C68FA88F}"/>
              </a:ext>
            </a:extLst>
          </p:cNvPr>
          <p:cNvSpPr txBox="1"/>
          <p:nvPr/>
        </p:nvSpPr>
        <p:spPr>
          <a:xfrm>
            <a:off x="3406040" y="27240617"/>
            <a:ext cx="332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Times" pitchFamily="2" charset="0"/>
              </a:rPr>
              <a:t>Cortex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E23C73-802C-E143-BBAB-9186C2701FAE}"/>
              </a:ext>
            </a:extLst>
          </p:cNvPr>
          <p:cNvSpPr txBox="1"/>
          <p:nvPr/>
        </p:nvSpPr>
        <p:spPr>
          <a:xfrm>
            <a:off x="3406041" y="29239096"/>
            <a:ext cx="332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Times" pitchFamily="2" charset="0"/>
              </a:rPr>
              <a:t>PBMC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103C30-A644-6E49-8914-9826A160B1E9}"/>
              </a:ext>
            </a:extLst>
          </p:cNvPr>
          <p:cNvSpPr txBox="1"/>
          <p:nvPr/>
        </p:nvSpPr>
        <p:spPr>
          <a:xfrm>
            <a:off x="3406042" y="31319418"/>
            <a:ext cx="3326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Times" pitchFamily="2" charset="0"/>
              </a:rPr>
              <a:t>CBMC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0B32BB-9EFB-2745-8AF2-713AFB673D74}"/>
              </a:ext>
            </a:extLst>
          </p:cNvPr>
          <p:cNvSpPr/>
          <p:nvPr/>
        </p:nvSpPr>
        <p:spPr>
          <a:xfrm>
            <a:off x="3406041" y="32071046"/>
            <a:ext cx="471246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Time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8,000 mononuclear blood cells, validation - protein measurements</a:t>
            </a:r>
            <a:endParaRPr lang="en-US" sz="3500" dirty="0">
              <a:latin typeface="Time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C03E3D-04B3-6A4F-BBD4-CBA320B7EED5}"/>
              </a:ext>
            </a:extLst>
          </p:cNvPr>
          <p:cNvSpPr/>
          <p:nvPr/>
        </p:nvSpPr>
        <p:spPr>
          <a:xfrm>
            <a:off x="3306661" y="27948503"/>
            <a:ext cx="44991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Time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3,000 cells from mouse cortex</a:t>
            </a:r>
            <a:r>
              <a:rPr lang="en-US" sz="3500" dirty="0">
                <a:latin typeface="Times" pitchFamily="2" charset="0"/>
              </a:rPr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7462F2-1AE1-884F-AAA1-8CF857638367}"/>
              </a:ext>
            </a:extLst>
          </p:cNvPr>
          <p:cNvGrpSpPr/>
          <p:nvPr/>
        </p:nvGrpSpPr>
        <p:grpSpPr>
          <a:xfrm>
            <a:off x="17179565" y="2885440"/>
            <a:ext cx="8148179" cy="6659933"/>
            <a:chOff x="17259078" y="3076661"/>
            <a:chExt cx="8148179" cy="665993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55C3E0E-E4CF-9043-8E37-45D0C8135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8436"/>
            <a:stretch/>
          </p:blipFill>
          <p:spPr>
            <a:xfrm>
              <a:off x="17259078" y="3076661"/>
              <a:ext cx="8148179" cy="66599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5C050C3-72B6-9D43-BC41-681EAE7D9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3248" t="36183" b="39894"/>
            <a:stretch/>
          </p:blipFill>
          <p:spPr>
            <a:xfrm>
              <a:off x="21949970" y="5472548"/>
              <a:ext cx="1673487" cy="1593273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22FB5BF-5F07-7148-9E61-E46142C130DA}"/>
              </a:ext>
            </a:extLst>
          </p:cNvPr>
          <p:cNvSpPr/>
          <p:nvPr/>
        </p:nvSpPr>
        <p:spPr>
          <a:xfrm>
            <a:off x="3406041" y="29947639"/>
            <a:ext cx="47124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latin typeface="Time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12,000 peripheral blood cells</a:t>
            </a:r>
            <a:endParaRPr lang="en-US" sz="35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151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Shukla, Chinmay</dc:creator>
  <cp:lastModifiedBy>Shukla, Chinmay</cp:lastModifiedBy>
  <cp:revision>13</cp:revision>
  <dcterms:created xsi:type="dcterms:W3CDTF">2018-04-30T17:48:33Z</dcterms:created>
  <dcterms:modified xsi:type="dcterms:W3CDTF">2018-04-30T19:16:17Z</dcterms:modified>
</cp:coreProperties>
</file>